
<file path=[Content_Types].xml><?xml version="1.0" encoding="utf-8"?>
<Types xmlns="http://schemas.openxmlformats.org/package/2006/content-types">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69" r:id="rId6"/>
    <p:sldId id="258" r:id="rId7"/>
    <p:sldId id="259" r:id="rId8"/>
    <p:sldId id="260" r:id="rId9"/>
    <p:sldId id="261" r:id="rId10"/>
    <p:sldId id="262" r:id="rId11"/>
    <p:sldId id="263" r:id="rId12"/>
    <p:sldId id="264" r:id="rId13"/>
    <p:sldId id="265" r:id="rId14"/>
    <p:sldId id="268"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91" autoAdjust="0"/>
  </p:normalViewPr>
  <p:slideViewPr>
    <p:cSldViewPr snapToGrid="0" showGuides="1">
      <p:cViewPr varScale="1">
        <p:scale>
          <a:sx n="114" d="100"/>
          <a:sy n="114" d="100"/>
        </p:scale>
        <p:origin x="414" y="10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662-4770-80E0-FDF96101C9A3}"/>
            </c:ext>
          </c:extLst>
        </c:ser>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4/18/2023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4/18/2023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April 20th</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2023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Migration of Invasive Aquatic Species in MN</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sz="2000" dirty="0"/>
              <a:t>Presented by:</a:t>
            </a:r>
          </a:p>
          <a:p>
            <a:r>
              <a:rPr lang="en-US" sz="2000" dirty="0"/>
              <a:t>Sunita Kumari	</a:t>
            </a:r>
            <a:r>
              <a:rPr lang="en-US" sz="2000" dirty="0" err="1"/>
              <a:t>Arunkumar</a:t>
            </a:r>
            <a:r>
              <a:rPr lang="en-US" sz="2000" dirty="0"/>
              <a:t> Sridharan	Jack Lowry	John Muir</a:t>
            </a:r>
            <a:endParaRPr lang="ru-RU" sz="2000"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Questions?</a:t>
            </a:r>
          </a:p>
        </p:txBody>
      </p:sp>
      <p:sp>
        <p:nvSpPr>
          <p:cNvPr id="3" name="Text Placeholder 2">
            <a:extLst>
              <a:ext uri="{FF2B5EF4-FFF2-40B4-BE49-F238E27FC236}">
                <a16:creationId xmlns:a16="http://schemas.microsoft.com/office/drawing/2014/main" id="{16721AB4-1CF0-4825-926E-5207D64C2645}"/>
              </a:ext>
            </a:extLst>
          </p:cNvPr>
          <p:cNvSpPr>
            <a:spLocks noGrp="1"/>
          </p:cNvSpPr>
          <p:nvPr>
            <p:ph type="body" sz="quarter" idx="20"/>
          </p:nvPr>
        </p:nvSpPr>
        <p:spPr/>
        <p:txBody>
          <a:bodyPr/>
          <a:lstStyle/>
          <a:p>
            <a:r>
              <a:rPr lang="en-US" dirty="0"/>
              <a:t>Project 3</a:t>
            </a:r>
          </a:p>
        </p:txBody>
      </p:sp>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p:txBody>
          <a:bodyPr/>
          <a:lstStyle/>
          <a:p>
            <a:r>
              <a:rPr lang="en-US" sz="1800" dirty="0"/>
              <a:t>April 20, 2023</a:t>
            </a:r>
          </a:p>
        </p:txBody>
      </p:sp>
      <p:sp>
        <p:nvSpPr>
          <p:cNvPr id="6" name="Text Placeholder 5">
            <a:extLst>
              <a:ext uri="{FF2B5EF4-FFF2-40B4-BE49-F238E27FC236}">
                <a16:creationId xmlns:a16="http://schemas.microsoft.com/office/drawing/2014/main" id="{73118D49-CA48-4C57-A37C-31BAA7538127}"/>
              </a:ext>
            </a:extLst>
          </p:cNvPr>
          <p:cNvSpPr>
            <a:spLocks noGrp="1"/>
          </p:cNvSpPr>
          <p:nvPr>
            <p:ph type="body" sz="quarter" idx="23"/>
          </p:nvPr>
        </p:nvSpPr>
        <p:spPr/>
        <p:txBody>
          <a:bodyPr/>
          <a:lstStyle/>
          <a:p>
            <a:r>
              <a:rPr lang="en-US" dirty="0"/>
              <a:t>Team 3</a:t>
            </a:r>
          </a:p>
        </p:txBody>
      </p:sp>
      <p:sp>
        <p:nvSpPr>
          <p:cNvPr id="5" name="Text Placeholder 4">
            <a:extLst>
              <a:ext uri="{FF2B5EF4-FFF2-40B4-BE49-F238E27FC236}">
                <a16:creationId xmlns:a16="http://schemas.microsoft.com/office/drawing/2014/main" id="{62E14719-D011-4E0B-9362-CD19FF22FEB5}"/>
              </a:ext>
            </a:extLst>
          </p:cNvPr>
          <p:cNvSpPr>
            <a:spLocks noGrp="1"/>
          </p:cNvSpPr>
          <p:nvPr>
            <p:ph type="body" sz="quarter" idx="22"/>
          </p:nvPr>
        </p:nvSpPr>
        <p:spPr>
          <a:xfrm>
            <a:off x="3135722" y="5230723"/>
            <a:ext cx="5920556" cy="800961"/>
          </a:xfrm>
        </p:spPr>
        <p:txBody>
          <a:bodyPr/>
          <a:lstStyle/>
          <a:p>
            <a:r>
              <a:rPr lang="en-US" sz="1800" dirty="0"/>
              <a:t>	   Sunita Kumari 	   </a:t>
            </a:r>
            <a:r>
              <a:rPr lang="en-US" sz="1800" dirty="0" err="1"/>
              <a:t>Arunkumar</a:t>
            </a:r>
            <a:r>
              <a:rPr lang="en-US" sz="1800" dirty="0"/>
              <a:t> Sridharan                          Jack Lowry 	John Muir</a:t>
            </a:r>
            <a:endParaRPr lang="ru-RU" sz="1800" dirty="0"/>
          </a:p>
          <a:p>
            <a:endParaRPr lang="en-US" sz="1800" dirty="0"/>
          </a:p>
        </p:txBody>
      </p:sp>
    </p:spTree>
    <p:extLst>
      <p:ext uri="{BB962C8B-B14F-4D97-AF65-F5344CB8AC3E}">
        <p14:creationId xmlns:p14="http://schemas.microsoft.com/office/powerpoint/2010/main" val="3309279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Sources:</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369332"/>
          </a:xfrm>
          <a:prstGeom prst="rect">
            <a:avLst/>
          </a:prstGeom>
          <a:noFill/>
        </p:spPr>
        <p:txBody>
          <a:bodyPr wrap="square" rtlCol="0">
            <a:spAutoFit/>
          </a:bodyPr>
          <a:lstStyle/>
          <a:p>
            <a:pPr algn="ctr"/>
            <a:r>
              <a:rPr lang="en-US" dirty="0">
                <a:solidFill>
                  <a:schemeClr val="bg1"/>
                </a:solidFill>
              </a:rPr>
              <a:t>We would like to acknowledge the below for their help with content and coding:</a:t>
            </a:r>
          </a:p>
        </p:txBody>
      </p:sp>
      <p:sp>
        <p:nvSpPr>
          <p:cNvPr id="2" name="Footer Placeholder 1">
            <a:extLst>
              <a:ext uri="{FF2B5EF4-FFF2-40B4-BE49-F238E27FC236}">
                <a16:creationId xmlns:a16="http://schemas.microsoft.com/office/drawing/2014/main" id="{338242DD-860A-4446-A9ED-6BCEE87AC13E}"/>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D2702AE2-358E-4E9A-AF91-90EFED7991A0}"/>
              </a:ext>
            </a:extLst>
          </p:cNvPr>
          <p:cNvSpPr>
            <a:spLocks noGrp="1"/>
          </p:cNvSpPr>
          <p:nvPr>
            <p:ph type="sldNum" sz="quarter" idx="10"/>
          </p:nvPr>
        </p:nvSpPr>
        <p:spPr/>
        <p:txBody>
          <a:bodyPr/>
          <a:lstStyle/>
          <a:p>
            <a:fld id="{D495E168-DA5E-4888-8D8A-92B118324C14}" type="slidenum">
              <a:rPr lang="en-US" smtClean="0"/>
              <a:pPr/>
              <a:t>11</a:t>
            </a:fld>
            <a:endParaRPr lang="en-US" dirty="0"/>
          </a:p>
        </p:txBody>
      </p:sp>
      <p:sp>
        <p:nvSpPr>
          <p:cNvPr id="5" name="TextBox 4">
            <a:extLst>
              <a:ext uri="{FF2B5EF4-FFF2-40B4-BE49-F238E27FC236}">
                <a16:creationId xmlns:a16="http://schemas.microsoft.com/office/drawing/2014/main" id="{9BC6E0A5-A994-77B4-014E-59E6FA9D647D}"/>
              </a:ext>
            </a:extLst>
          </p:cNvPr>
          <p:cNvSpPr txBox="1"/>
          <p:nvPr/>
        </p:nvSpPr>
        <p:spPr>
          <a:xfrm>
            <a:off x="2140881" y="3088665"/>
            <a:ext cx="7910238" cy="923330"/>
          </a:xfrm>
          <a:prstGeom prst="rect">
            <a:avLst/>
          </a:prstGeom>
          <a:noFill/>
        </p:spPr>
        <p:txBody>
          <a:bodyPr wrap="square" rtlCol="0">
            <a:spAutoFit/>
          </a:bodyPr>
          <a:lstStyle/>
          <a:p>
            <a:r>
              <a:rPr lang="en-US" dirty="0">
                <a:solidFill>
                  <a:schemeClr val="bg1"/>
                </a:solidFill>
              </a:rPr>
              <a:t>Charla Garcia		Stack Overflow			EdX Lessons</a:t>
            </a:r>
          </a:p>
          <a:p>
            <a:r>
              <a:rPr lang="en-US" dirty="0">
                <a:solidFill>
                  <a:schemeClr val="bg1"/>
                </a:solidFill>
              </a:rPr>
              <a:t>Jason </a:t>
            </a:r>
            <a:r>
              <a:rPr lang="en-US" dirty="0" err="1">
                <a:solidFill>
                  <a:schemeClr val="bg1"/>
                </a:solidFill>
              </a:rPr>
              <a:t>Leppelmeier</a:t>
            </a:r>
            <a:r>
              <a:rPr lang="en-US" dirty="0">
                <a:solidFill>
                  <a:schemeClr val="bg1"/>
                </a:solidFill>
              </a:rPr>
              <a:t>		MN Dept of Natural Resources	</a:t>
            </a:r>
            <a:r>
              <a:rPr lang="en-US" dirty="0" err="1">
                <a:solidFill>
                  <a:schemeClr val="bg1"/>
                </a:solidFill>
              </a:rPr>
              <a:t>ChatGPT</a:t>
            </a:r>
            <a:endParaRPr lang="en-US" dirty="0">
              <a:solidFill>
                <a:schemeClr val="bg1"/>
              </a:solidFill>
            </a:endParaRPr>
          </a:p>
          <a:p>
            <a:r>
              <a:rPr lang="en-US" dirty="0">
                <a:solidFill>
                  <a:schemeClr val="bg1"/>
                </a:solidFill>
              </a:rPr>
              <a:t>Saad Khan		</a:t>
            </a:r>
            <a:r>
              <a:rPr lang="en-US" dirty="0" err="1">
                <a:solidFill>
                  <a:schemeClr val="bg1"/>
                </a:solidFill>
              </a:rPr>
              <a:t>Edx</a:t>
            </a:r>
            <a:r>
              <a:rPr lang="en-US" dirty="0">
                <a:solidFill>
                  <a:schemeClr val="bg1"/>
                </a:solidFill>
              </a:rPr>
              <a:t> Homework			Family</a:t>
            </a:r>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51B81-2844-6CAF-B5E5-F58B7E666489}"/>
              </a:ext>
            </a:extLst>
          </p:cNvPr>
          <p:cNvSpPr>
            <a:spLocks noGrp="1"/>
          </p:cNvSpPr>
          <p:nvPr>
            <p:ph type="title"/>
          </p:nvPr>
        </p:nvSpPr>
        <p:spPr>
          <a:xfrm>
            <a:off x="838200" y="629174"/>
            <a:ext cx="10515600" cy="2659310"/>
          </a:xfrm>
        </p:spPr>
        <p:txBody>
          <a:bodyPr>
            <a:normAutofit fontScale="90000"/>
          </a:bodyPr>
          <a:lstStyle/>
          <a:p>
            <a:r>
              <a:rPr lang="en-US" b="0" i="0" dirty="0">
                <a:solidFill>
                  <a:srgbClr val="FFFF00"/>
                </a:solidFill>
                <a:effectLst/>
                <a:latin typeface="europa"/>
              </a:rPr>
              <a:t>Minnesota is home to over 11,000 lakes, over 6,500 rivers, and over 10 million acres of wetlands. Water is in our DNA, but unfortunately, invasive species are in our waters.</a:t>
            </a:r>
            <a:br>
              <a:rPr lang="en-US" dirty="0">
                <a:solidFill>
                  <a:srgbClr val="FFFF00"/>
                </a:solidFill>
              </a:rPr>
            </a:br>
            <a:endParaRPr lang="en-US" dirty="0"/>
          </a:p>
        </p:txBody>
      </p:sp>
      <p:sp>
        <p:nvSpPr>
          <p:cNvPr id="3" name="Slide Number Placeholder 2">
            <a:extLst>
              <a:ext uri="{FF2B5EF4-FFF2-40B4-BE49-F238E27FC236}">
                <a16:creationId xmlns:a16="http://schemas.microsoft.com/office/drawing/2014/main" id="{8FFF8C04-9D84-5DA8-8AB6-6C38481A95D5}"/>
              </a:ext>
            </a:extLst>
          </p:cNvPr>
          <p:cNvSpPr>
            <a:spLocks noGrp="1"/>
          </p:cNvSpPr>
          <p:nvPr>
            <p:ph type="sldNum" sz="quarter" idx="10"/>
          </p:nvPr>
        </p:nvSpPr>
        <p:spPr/>
        <p:txBody>
          <a:bodyPr/>
          <a:lstStyle/>
          <a:p>
            <a:fld id="{D495E168-DA5E-4888-8D8A-92B118324C14}" type="slidenum">
              <a:rPr lang="en-US" noProof="0" smtClean="0"/>
              <a:pPr/>
              <a:t>2</a:t>
            </a:fld>
            <a:endParaRPr lang="en-US" noProof="0" dirty="0"/>
          </a:p>
        </p:txBody>
      </p:sp>
      <p:sp>
        <p:nvSpPr>
          <p:cNvPr id="4" name="Footer Placeholder 3">
            <a:extLst>
              <a:ext uri="{FF2B5EF4-FFF2-40B4-BE49-F238E27FC236}">
                <a16:creationId xmlns:a16="http://schemas.microsoft.com/office/drawing/2014/main" id="{FC02763F-F795-CF54-32D9-58F5F90AB975}"/>
              </a:ext>
            </a:extLst>
          </p:cNvPr>
          <p:cNvSpPr>
            <a:spLocks noGrp="1"/>
          </p:cNvSpPr>
          <p:nvPr>
            <p:ph type="ftr" sz="quarter" idx="12"/>
          </p:nvPr>
        </p:nvSpPr>
        <p:spPr/>
        <p:txBody>
          <a:bodyPr/>
          <a:lstStyle/>
          <a:p>
            <a:r>
              <a:rPr lang="en-US" dirty="0"/>
              <a:t>Source:  www.nativeresourcepreservation.com</a:t>
            </a:r>
          </a:p>
          <a:p>
            <a:endParaRPr lang="en-US" noProof="0" dirty="0"/>
          </a:p>
        </p:txBody>
      </p:sp>
      <p:sp>
        <p:nvSpPr>
          <p:cNvPr id="5" name="Text Placeholder 4">
            <a:extLst>
              <a:ext uri="{FF2B5EF4-FFF2-40B4-BE49-F238E27FC236}">
                <a16:creationId xmlns:a16="http://schemas.microsoft.com/office/drawing/2014/main" id="{6BD987B6-D540-7794-6E13-CFB3F4E16CBE}"/>
              </a:ext>
            </a:extLst>
          </p:cNvPr>
          <p:cNvSpPr>
            <a:spLocks noGrp="1"/>
          </p:cNvSpPr>
          <p:nvPr>
            <p:ph type="body" idx="1"/>
          </p:nvPr>
        </p:nvSpPr>
        <p:spPr>
          <a:xfrm>
            <a:off x="831850" y="3569517"/>
            <a:ext cx="10515600" cy="1832043"/>
          </a:xfrm>
        </p:spPr>
        <p:txBody>
          <a:bodyPr>
            <a:normAutofit fontScale="47500" lnSpcReduction="20000"/>
          </a:bodyPr>
          <a:lstStyle/>
          <a:p>
            <a:r>
              <a:rPr lang="en-US" sz="6000" b="0" i="0" dirty="0">
                <a:solidFill>
                  <a:srgbClr val="FFFF00"/>
                </a:solidFill>
                <a:effectLst/>
                <a:latin typeface="Google Sans"/>
              </a:rPr>
              <a:t>Minnesota hosts 18 recognized invasive aquatic animals, 10 aquatic plants, and 10 aquatic diseases. Many of them arrived in the state through infested watercraft or traveling through connected waterways such as the Mississippi or the Great Lakes</a:t>
            </a:r>
            <a:endParaRPr lang="en-US" sz="2800" dirty="0"/>
          </a:p>
        </p:txBody>
      </p:sp>
    </p:spTree>
    <p:extLst>
      <p:ext uri="{BB962C8B-B14F-4D97-AF65-F5344CB8AC3E}">
        <p14:creationId xmlns:p14="http://schemas.microsoft.com/office/powerpoint/2010/main" val="233303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TEXT LAYOUT 1</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p:txBody>
          <a:bodyPr/>
          <a:lstStyle/>
          <a:p>
            <a:r>
              <a:rPr lang="en-US" dirty="0"/>
              <a:t>Lorem ipsum dolor sit amet,</a:t>
            </a:r>
            <a:br>
              <a:rPr lang="en-US" dirty="0"/>
            </a:br>
            <a:r>
              <a:rPr lang="en-US" dirty="0"/>
              <a:t>consectetuer adipiscing elit</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lstStyle/>
          <a:p>
            <a:r>
              <a:rPr lang="en-US" dirty="0"/>
              <a:t>Data and Delivery</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a:xfrm>
            <a:off x="371463" y="2050197"/>
            <a:ext cx="5643443" cy="882524"/>
          </a:xfrm>
        </p:spPr>
        <p:txBody>
          <a:bodyPr>
            <a:normAutofit/>
          </a:bodyPr>
          <a:lstStyle/>
          <a:p>
            <a:r>
              <a:rPr lang="en-US" dirty="0"/>
              <a:t>MongoDB, Flask API, JavaScript, HTML/CSS</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817897" y="1125544"/>
            <a:ext cx="4707842" cy="2303455"/>
          </a:xfrm>
        </p:spPr>
        <p:txBody>
          <a:bodyPr>
            <a:normAutofit fontScale="92500" lnSpcReduction="20000"/>
          </a:bodyPr>
          <a:lstStyle/>
          <a:p>
            <a:r>
              <a:rPr lang="en-US" dirty="0"/>
              <a:t>We captured out data from the MN DNR website: </a:t>
            </a:r>
            <a:r>
              <a:rPr lang="en-US" i="1" dirty="0"/>
              <a:t>https://www.dnr.state.mn.us/invasives/ais/infested.html</a:t>
            </a:r>
          </a:p>
          <a:p>
            <a:r>
              <a:rPr lang="en-US" dirty="0"/>
              <a:t>Input the data into a MongoDB database</a:t>
            </a:r>
          </a:p>
          <a:p>
            <a:r>
              <a:rPr lang="en-US" dirty="0"/>
              <a:t>Extracted the data from the database using a python powered Flask API</a:t>
            </a:r>
          </a:p>
          <a:p>
            <a:r>
              <a:rPr lang="en-US" dirty="0"/>
              <a:t>Used HTML/CSS to create the webpage</a:t>
            </a:r>
          </a:p>
          <a:p>
            <a:r>
              <a:rPr lang="en-US" dirty="0">
                <a:solidFill>
                  <a:srgbClr val="FF0000"/>
                </a:solidFill>
              </a:rPr>
              <a:t>MAP</a:t>
            </a:r>
          </a:p>
          <a:p>
            <a:r>
              <a:rPr lang="en-US" dirty="0">
                <a:solidFill>
                  <a:srgbClr val="FF0000"/>
                </a:solidFill>
              </a:rPr>
              <a:t>Stacked Bar Chart</a:t>
            </a:r>
          </a:p>
          <a:p>
            <a:r>
              <a:rPr lang="en-US" dirty="0">
                <a:solidFill>
                  <a:srgbClr val="FF0000"/>
                </a:solidFill>
              </a:rPr>
              <a:t>Line Chart</a:t>
            </a:r>
          </a:p>
          <a:p>
            <a:endParaRPr lang="en-US" dirty="0"/>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COMPARISON</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p:txBody>
          <a:bodyPr/>
          <a:lstStyle/>
          <a:p>
            <a:r>
              <a:rPr lang="en-US" dirty="0"/>
              <a:t>Lorem ipsum dolor sit amet, consectetuer adipiscing elit.</a:t>
            </a:r>
            <a:br>
              <a:rPr lang="en-US" dirty="0"/>
            </a:br>
            <a:r>
              <a:rPr lang="en-US" dirty="0"/>
              <a:t>Maecenas porttitor congue massa</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p:txBody>
          <a:bodyPr/>
          <a:lstStyle/>
          <a:p>
            <a:r>
              <a:rPr lang="en-US" dirty="0"/>
              <a:t>Section 1 Title</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p:txBody>
          <a:bodyPr/>
          <a:lstStyle/>
          <a:p>
            <a:r>
              <a:rPr lang="en-US" dirty="0"/>
              <a:t>Section 2 Title</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a:t>
            </a:r>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18768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lstStyle/>
          <a:p>
            <a:r>
              <a:rPr lang="en-US" dirty="0"/>
              <a:t>CHART SLIDE</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dirty="0"/>
              <a:t>Lorem ipsum dolor sit amet, consectetuer adipiscing elit. Maecenas porttitor congue massa. Fusce posuere</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3991282356"/>
              </p:ext>
            </p:extLst>
          </p:nvPr>
        </p:nvGraphicFramePr>
        <p:xfrm>
          <a:off x="5734050" y="1824990"/>
          <a:ext cx="5669280" cy="3474720"/>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61217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a:extLst>
              <a:ext uri="{FF2B5EF4-FFF2-40B4-BE49-F238E27FC236}">
                <a16:creationId xmlns:a16="http://schemas.microsoft.com/office/drawing/2014/main" id="{5CB2B73A-3286-41AD-B97B-6B161C1AE6DB}"/>
              </a:ext>
            </a:extLst>
          </p:cNvPr>
          <p:cNvGraphicFramePr>
            <a:graphicFrameLocks noGrp="1"/>
          </p:cNvGraphicFramePr>
          <p:nvPr>
            <p:ph type="tbl" sz="quarter" idx="17"/>
            <p:extLst>
              <p:ext uri="{D42A27DB-BD31-4B8C-83A1-F6EECF244321}">
                <p14:modId xmlns:p14="http://schemas.microsoft.com/office/powerpoint/2010/main" val="4019244471"/>
              </p:ext>
            </p:extLst>
          </p:nvPr>
        </p:nvGraphicFramePr>
        <p:xfrm>
          <a:off x="911225" y="1389380"/>
          <a:ext cx="7056000" cy="4079240"/>
        </p:xfrm>
        <a:graphic>
          <a:graphicData uri="http://schemas.openxmlformats.org/drawingml/2006/table">
            <a:tbl>
              <a:tblPr firstRow="1" bandRow="1">
                <a:tableStyleId>{284E427A-3D55-4303-BF80-6455036E1DE7}</a:tableStyleId>
              </a:tblPr>
              <a:tblGrid>
                <a:gridCol w="2736000">
                  <a:extLst>
                    <a:ext uri="{9D8B030D-6E8A-4147-A177-3AD203B41FA5}">
                      <a16:colId xmlns:a16="http://schemas.microsoft.com/office/drawing/2014/main" val="76459410"/>
                    </a:ext>
                  </a:extLst>
                </a:gridCol>
                <a:gridCol w="1440000">
                  <a:extLst>
                    <a:ext uri="{9D8B030D-6E8A-4147-A177-3AD203B41FA5}">
                      <a16:colId xmlns:a16="http://schemas.microsoft.com/office/drawing/2014/main" val="3091651751"/>
                    </a:ext>
                  </a:extLst>
                </a:gridCol>
                <a:gridCol w="1440000">
                  <a:extLst>
                    <a:ext uri="{9D8B030D-6E8A-4147-A177-3AD203B41FA5}">
                      <a16:colId xmlns:a16="http://schemas.microsoft.com/office/drawing/2014/main" val="3491078958"/>
                    </a:ext>
                  </a:extLst>
                </a:gridCol>
                <a:gridCol w="1440000">
                  <a:extLst>
                    <a:ext uri="{9D8B030D-6E8A-4147-A177-3AD203B41FA5}">
                      <a16:colId xmlns:a16="http://schemas.microsoft.com/office/drawing/2014/main" val="3843627525"/>
                    </a:ext>
                  </a:extLst>
                </a:gridCol>
              </a:tblGrid>
              <a:tr h="370840">
                <a:tc>
                  <a:txBody>
                    <a:bodyPr/>
                    <a:lstStyle/>
                    <a:p>
                      <a:endParaRPr lang="ru-RU" dirty="0"/>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solidFill>
                  </a:tcPr>
                </a:tc>
                <a:tc>
                  <a:txBody>
                    <a:bodyPr/>
                    <a:lstStyle/>
                    <a:p>
                      <a:pPr algn="r"/>
                      <a:r>
                        <a:rPr lang="en-US" sz="1600" b="0" dirty="0">
                          <a:solidFill>
                            <a:schemeClr val="accent1"/>
                          </a:solidFill>
                          <a:latin typeface="+mj-lt"/>
                        </a:rPr>
                        <a:t>Category 1</a:t>
                      </a:r>
                      <a:endParaRPr lang="ru-RU" sz="1600" b="0" dirty="0">
                        <a:solidFill>
                          <a:schemeClr val="accent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pPr algn="r"/>
                      <a:r>
                        <a:rPr lang="en-US" sz="1600" b="0" dirty="0">
                          <a:solidFill>
                            <a:schemeClr val="accent1"/>
                          </a:solidFill>
                          <a:latin typeface="+mj-lt"/>
                        </a:rPr>
                        <a:t>Category 2</a:t>
                      </a:r>
                      <a:endParaRPr lang="ru-RU" sz="1600" b="0" dirty="0">
                        <a:solidFill>
                          <a:schemeClr val="accent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pPr algn="r"/>
                      <a:r>
                        <a:rPr lang="en-US" sz="1600" b="0" dirty="0">
                          <a:solidFill>
                            <a:schemeClr val="accent1"/>
                          </a:solidFill>
                          <a:latin typeface="+mj-lt"/>
                        </a:rPr>
                        <a:t>Category 3</a:t>
                      </a:r>
                      <a:endParaRPr lang="ru-RU" sz="1600" b="0" dirty="0">
                        <a:solidFill>
                          <a:schemeClr val="accent1"/>
                        </a:solidFill>
                        <a:latin typeface="+mj-lt"/>
                      </a:endParaRPr>
                    </a:p>
                  </a:txBody>
                  <a:tcPr marL="92013" marR="92013"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25378934"/>
                  </a:ext>
                </a:extLst>
              </a:tr>
              <a:tr h="370840">
                <a:tc>
                  <a:txBody>
                    <a:bodyPr/>
                    <a:lstStyle/>
                    <a:p>
                      <a:r>
                        <a:rPr lang="en-US" sz="1600" b="0" kern="1200" dirty="0">
                          <a:solidFill>
                            <a:schemeClr val="bg1"/>
                          </a:solidFill>
                          <a:latin typeface="+mj-lt"/>
                          <a:ea typeface="+mn-ea"/>
                          <a:cs typeface="+mn-cs"/>
                        </a:rPr>
                        <a:t>Subject 1</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50,000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1,600,000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571138000"/>
                  </a:ext>
                </a:extLst>
              </a:tr>
              <a:tr h="370840">
                <a:tc>
                  <a:txBody>
                    <a:bodyPr/>
                    <a:lstStyle/>
                    <a:p>
                      <a:r>
                        <a:rPr lang="en-US" sz="1600" b="0" kern="1200" dirty="0">
                          <a:solidFill>
                            <a:schemeClr val="bg1"/>
                          </a:solidFill>
                          <a:latin typeface="+mj-lt"/>
                          <a:ea typeface="+mn-ea"/>
                          <a:cs typeface="+mn-cs"/>
                        </a:rPr>
                        <a:t>Subject 2</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729328272"/>
                  </a:ext>
                </a:extLst>
              </a:tr>
              <a:tr h="370840">
                <a:tc>
                  <a:txBody>
                    <a:bodyPr/>
                    <a:lstStyle/>
                    <a:p>
                      <a:r>
                        <a:rPr lang="en-US" sz="1600" b="0" kern="1200" dirty="0">
                          <a:solidFill>
                            <a:schemeClr val="bg1"/>
                          </a:solidFill>
                          <a:latin typeface="+mj-lt"/>
                          <a:ea typeface="+mn-ea"/>
                          <a:cs typeface="+mn-cs"/>
                        </a:rPr>
                        <a:t>Subject 3</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75</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80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90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3659325650"/>
                  </a:ext>
                </a:extLst>
              </a:tr>
              <a:tr h="370840">
                <a:tc>
                  <a:txBody>
                    <a:bodyPr/>
                    <a:lstStyle/>
                    <a:p>
                      <a:r>
                        <a:rPr lang="en-US" sz="1600" b="0" kern="1200" dirty="0">
                          <a:solidFill>
                            <a:schemeClr val="bg1"/>
                          </a:solidFill>
                          <a:latin typeface="+mj-lt"/>
                          <a:ea typeface="+mn-ea"/>
                          <a:cs typeface="+mn-cs"/>
                        </a:rPr>
                        <a:t>Subject 4</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48,000,000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72171333"/>
                  </a:ext>
                </a:extLst>
              </a:tr>
              <a:tr h="370840">
                <a:tc>
                  <a:txBody>
                    <a:bodyPr/>
                    <a:lstStyle/>
                    <a:p>
                      <a:r>
                        <a:rPr lang="en-US" sz="1600" b="0" kern="1200" dirty="0">
                          <a:solidFill>
                            <a:schemeClr val="bg1"/>
                          </a:solidFill>
                          <a:latin typeface="+mj-lt"/>
                          <a:ea typeface="+mn-ea"/>
                          <a:cs typeface="+mn-cs"/>
                        </a:rPr>
                        <a:t>Subject 5</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036169640"/>
                  </a:ext>
                </a:extLst>
              </a:tr>
              <a:tr h="370840">
                <a:tc>
                  <a:txBody>
                    <a:bodyPr/>
                    <a:lstStyle/>
                    <a:p>
                      <a:r>
                        <a:rPr lang="en-US" sz="1600" b="0" kern="1200" dirty="0">
                          <a:solidFill>
                            <a:schemeClr val="bg1"/>
                          </a:solidFill>
                          <a:latin typeface="+mj-lt"/>
                          <a:ea typeface="+mn-ea"/>
                          <a:cs typeface="+mn-cs"/>
                        </a:rPr>
                        <a:t>Subject 6</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48,000,000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608303384"/>
                  </a:ext>
                </a:extLst>
              </a:tr>
              <a:tr h="370840">
                <a:tc>
                  <a:txBody>
                    <a:bodyPr/>
                    <a:lstStyle/>
                    <a:p>
                      <a:r>
                        <a:rPr lang="en-US" sz="1600" b="0" kern="1200" dirty="0">
                          <a:solidFill>
                            <a:schemeClr val="bg1"/>
                          </a:solidFill>
                          <a:latin typeface="+mj-lt"/>
                          <a:ea typeface="+mn-ea"/>
                          <a:cs typeface="+mn-cs"/>
                        </a:rPr>
                        <a:t>Subject 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1,687,500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9,600,000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21,600,000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2557151554"/>
                  </a:ext>
                </a:extLst>
              </a:tr>
              <a:tr h="370840">
                <a:tc>
                  <a:txBody>
                    <a:bodyPr/>
                    <a:lstStyle/>
                    <a:p>
                      <a:r>
                        <a:rPr lang="en-US" sz="1600" b="0" kern="1200" dirty="0">
                          <a:solidFill>
                            <a:schemeClr val="bg1"/>
                          </a:solidFill>
                          <a:latin typeface="+mj-lt"/>
                          <a:ea typeface="+mn-ea"/>
                          <a:cs typeface="+mn-cs"/>
                        </a:rPr>
                        <a:t>Subject 8</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10,800,000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360915180"/>
                  </a:ext>
                </a:extLst>
              </a:tr>
              <a:tr h="370840">
                <a:tc>
                  <a:txBody>
                    <a:bodyPr/>
                    <a:lstStyle/>
                    <a:p>
                      <a:r>
                        <a:rPr lang="en-US" sz="1600" b="0" kern="1200" dirty="0">
                          <a:solidFill>
                            <a:schemeClr val="bg1"/>
                          </a:solidFill>
                          <a:latin typeface="+mj-lt"/>
                          <a:ea typeface="+mn-ea"/>
                          <a:cs typeface="+mn-cs"/>
                        </a:rPr>
                        <a:t>Subject 9</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281,250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4,320,000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93647196"/>
                  </a:ext>
                </a:extLst>
              </a:tr>
              <a:tr h="370840">
                <a:tc>
                  <a:txBody>
                    <a:bodyPr/>
                    <a:lstStyle/>
                    <a:p>
                      <a:r>
                        <a:rPr lang="en-US" sz="1600" b="0" kern="1200" dirty="0">
                          <a:solidFill>
                            <a:schemeClr val="bg1"/>
                          </a:solidFill>
                          <a:latin typeface="+mj-lt"/>
                          <a:ea typeface="+mn-ea"/>
                          <a:cs typeface="+mn-cs"/>
                        </a:rPr>
                        <a:t>Subject 10</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7,593,750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52,800,000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187,920,000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884563717"/>
                  </a:ext>
                </a:extLst>
              </a:tr>
            </a:tbl>
          </a:graphicData>
        </a:graphic>
      </p:graphicFrame>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683562" y="1505434"/>
            <a:ext cx="2669859" cy="1577904"/>
          </a:xfrm>
        </p:spPr>
        <p:txBody>
          <a:bodyPr>
            <a:normAutofit/>
          </a:bodyPr>
          <a:lstStyle/>
          <a:p>
            <a:r>
              <a:rPr lang="en-US" dirty="0"/>
              <a:t>TABLE</a:t>
            </a:r>
            <a:br>
              <a:rPr lang="en-US" dirty="0"/>
            </a:br>
            <a:r>
              <a:rPr lang="en-US" dirty="0"/>
              <a:t>SLIDE</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683562" y="3359239"/>
            <a:ext cx="2850711" cy="2252574"/>
          </a:xfrm>
        </p:spPr>
        <p:txBody>
          <a:bodyPr/>
          <a:lstStyle/>
          <a:p>
            <a:r>
              <a:rPr lang="en-US" dirty="0"/>
              <a:t>Lorem ipsum dolor sit amet, consectetuer adipiscing elit. Maecenas porttitor congue massa</a:t>
            </a:r>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Tree>
    <p:extLst>
      <p:ext uri="{BB962C8B-B14F-4D97-AF65-F5344CB8AC3E}">
        <p14:creationId xmlns:p14="http://schemas.microsoft.com/office/powerpoint/2010/main" val="290299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a:lstStyle/>
          <a:p>
            <a:r>
              <a:rPr lang="en-US" dirty="0"/>
              <a:t>BIG IMAGE SLIDE</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p:txBody>
          <a:bodyPr/>
          <a:lstStyle/>
          <a:p>
            <a:r>
              <a:rPr lang="en-US" dirty="0"/>
              <a:t>Lorem ipsum dolor sit amet, consectetuer adipiscing elit</a:t>
            </a: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8</a:t>
            </a:fld>
            <a:endParaRPr lang="en-US" dirty="0"/>
          </a:p>
        </p:txBody>
      </p:sp>
    </p:spTree>
    <p:extLst>
      <p:ext uri="{BB962C8B-B14F-4D97-AF65-F5344CB8AC3E}">
        <p14:creationId xmlns:p14="http://schemas.microsoft.com/office/powerpoint/2010/main" val="4243905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p:txBody>
          <a:bodyPr/>
          <a:lstStyle/>
          <a:p>
            <a:r>
              <a:rPr lang="en-US" dirty="0"/>
              <a:t>VIDEO SLIDE</a:t>
            </a:r>
          </a:p>
        </p:txBody>
      </p:sp>
      <p:sp>
        <p:nvSpPr>
          <p:cNvPr id="5" name="Media Placeholder 4" descr="Media">
            <a:extLst>
              <a:ext uri="{FF2B5EF4-FFF2-40B4-BE49-F238E27FC236}">
                <a16:creationId xmlns:a16="http://schemas.microsoft.com/office/drawing/2014/main" id="{D7FB60BE-A06D-46A2-8BC5-E4AB30430916}"/>
              </a:ext>
            </a:extLst>
          </p:cNvPr>
          <p:cNvSpPr>
            <a:spLocks noGrp="1"/>
          </p:cNvSpPr>
          <p:nvPr>
            <p:ph type="media" sz="quarter" idx="17"/>
          </p:nvPr>
        </p:nvSpPr>
        <p:spPr/>
      </p:sp>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49199330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152</TotalTime>
  <Words>631</Words>
  <Application>Microsoft Office PowerPoint</Application>
  <PresentationFormat>Widescreen</PresentationFormat>
  <Paragraphs>110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europa</vt:lpstr>
      <vt:lpstr>Franklin Gothic Book</vt:lpstr>
      <vt:lpstr>Gill Sans MT</vt:lpstr>
      <vt:lpstr>Google Sans</vt:lpstr>
      <vt:lpstr>Office Theme</vt:lpstr>
      <vt:lpstr>Migration of Invasive Aquatic Species in MN</vt:lpstr>
      <vt:lpstr>Minnesota is home to over 11,000 lakes, over 6,500 rivers, and over 10 million acres of wetlands. Water is in our DNA, but unfortunately, invasive species are in our waters. </vt:lpstr>
      <vt:lpstr>TEXT LAYOUT 1</vt:lpstr>
      <vt:lpstr>Data and Delivery</vt:lpstr>
      <vt:lpstr>COMPARISON</vt:lpstr>
      <vt:lpstr>CHART SLIDE</vt:lpstr>
      <vt:lpstr>TABLE SLIDE</vt:lpstr>
      <vt:lpstr>BIG IMAGE SLIDE</vt:lpstr>
      <vt:lpstr>VIDEO SLIDE</vt:lpstr>
      <vt:lpstr>THANK YOU!</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Migration of Invasive Aquatic Species in MN</dc:title>
  <dc:creator>Heather Haavisto-Muir</dc:creator>
  <cp:lastModifiedBy>Heather Haavisto-Muir</cp:lastModifiedBy>
  <cp:revision>2</cp:revision>
  <dcterms:created xsi:type="dcterms:W3CDTF">2023-04-18T16:02:05Z</dcterms:created>
  <dcterms:modified xsi:type="dcterms:W3CDTF">2023-04-18T18:34:28Z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